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298B"/>
    <a:srgbClr val="00955E"/>
    <a:srgbClr val="FD7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 showGuides="1">
      <p:cViewPr varScale="1">
        <p:scale>
          <a:sx n="116" d="100"/>
          <a:sy n="116" d="100"/>
        </p:scale>
        <p:origin x="864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F1AAA2-10B4-419A-93A1-3874A976C749}" type="datetimeFigureOut">
              <a:rPr lang="de-DE" smtClean="0"/>
              <a:t>24.09.25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6C263B-2FC3-4394-B2AB-E20A713C4F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4498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C40054-0884-6E5B-5E05-60D2785958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4963" y="1233487"/>
            <a:ext cx="7161767" cy="2276475"/>
          </a:xfrm>
        </p:spPr>
        <p:txBody>
          <a:bodyPr anchor="b"/>
          <a:lstStyle>
            <a:lvl1pPr algn="ctr">
              <a:defRPr sz="6000">
                <a:solidFill>
                  <a:srgbClr val="61298B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751A3DD-A880-CA35-6731-1D89976306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4964" y="3602038"/>
            <a:ext cx="7161766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61C3745-4F21-18FE-0B0A-910A6CFEF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Paper ID | Authors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3EE456F-FB3F-3512-2BE5-EAFEC950A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50A44-1D62-4C4D-B35F-CB61E083B8F5}" type="slidenum">
              <a:rPr lang="de-DE" smtClean="0"/>
              <a:t>‹Nr.›</a:t>
            </a:fld>
            <a:endParaRPr lang="de-DE"/>
          </a:p>
        </p:txBody>
      </p:sp>
      <p:pic>
        <p:nvPicPr>
          <p:cNvPr id="7" name="Grafik 10">
            <a:extLst>
              <a:ext uri="{FF2B5EF4-FFF2-40B4-BE49-F238E27FC236}">
                <a16:creationId xmlns:a16="http://schemas.microsoft.com/office/drawing/2014/main" id="{EFA840D2-37CF-F8C5-24AD-9AAA3C25A59C}"/>
              </a:ext>
            </a:extLst>
          </p:cNvPr>
          <p:cNvPicPr/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7912350" y="1979868"/>
            <a:ext cx="3431880" cy="2898264"/>
          </a:xfrm>
          <a:prstGeom prst="rect">
            <a:avLst/>
          </a:prstGeom>
          <a:ln w="0">
            <a:noFill/>
          </a:ln>
        </p:spPr>
      </p:pic>
      <p:sp>
        <p:nvSpPr>
          <p:cNvPr id="8" name="Textfeld 11">
            <a:extLst>
              <a:ext uri="{FF2B5EF4-FFF2-40B4-BE49-F238E27FC236}">
                <a16:creationId xmlns:a16="http://schemas.microsoft.com/office/drawing/2014/main" id="{8F893CB9-B889-9C70-7C8B-897294806284}"/>
              </a:ext>
            </a:extLst>
          </p:cNvPr>
          <p:cNvSpPr/>
          <p:nvPr userDrawn="1"/>
        </p:nvSpPr>
        <p:spPr>
          <a:xfrm>
            <a:off x="334963" y="296865"/>
            <a:ext cx="7066206" cy="79876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2800" b="1" strike="noStrike" spc="-1" dirty="0">
                <a:solidFill>
                  <a:srgbClr val="000000"/>
                </a:solidFill>
                <a:latin typeface="Calibri"/>
              </a:rPr>
              <a:t>IEEE MTT-S Radio &amp; Wireless Week</a:t>
            </a:r>
            <a:endParaRPr lang="en-US" sz="2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  <a:tabLst>
                <a:tab pos="1076325" algn="l"/>
              </a:tabLst>
            </a:pPr>
            <a:r>
              <a:rPr lang="es-ES" sz="1800" b="0" strike="noStrike" spc="-1" dirty="0">
                <a:solidFill>
                  <a:srgbClr val="000000"/>
                </a:solidFill>
                <a:latin typeface="Calibri"/>
              </a:rPr>
              <a:t> 18–21 </a:t>
            </a:r>
            <a:r>
              <a:rPr lang="es-ES" sz="1800" b="0" strike="noStrike" spc="-1" dirty="0" err="1">
                <a:solidFill>
                  <a:srgbClr val="000000"/>
                </a:solidFill>
                <a:latin typeface="Calibri"/>
              </a:rPr>
              <a:t>January</a:t>
            </a:r>
            <a:r>
              <a:rPr lang="es-ES" sz="1800" b="0" strike="noStrike" spc="-1" dirty="0">
                <a:solidFill>
                  <a:srgbClr val="000000"/>
                </a:solidFill>
                <a:latin typeface="Calibri"/>
              </a:rPr>
              <a:t> 2026, Los </a:t>
            </a:r>
            <a:r>
              <a:rPr lang="es-ES" sz="1800" b="0" strike="noStrike" spc="-1" dirty="0" err="1">
                <a:solidFill>
                  <a:srgbClr val="000000"/>
                </a:solidFill>
                <a:latin typeface="Calibri"/>
              </a:rPr>
              <a:t>Angeles</a:t>
            </a:r>
            <a:r>
              <a:rPr lang="es-ES" sz="1800" b="0" strike="noStrike" spc="-1" dirty="0">
                <a:solidFill>
                  <a:srgbClr val="000000"/>
                </a:solidFill>
                <a:latin typeface="Calibri"/>
              </a:rPr>
              <a:t>, CA, USA</a:t>
            </a:r>
          </a:p>
        </p:txBody>
      </p:sp>
      <p:grpSp>
        <p:nvGrpSpPr>
          <p:cNvPr id="9" name="Gruppieren 19">
            <a:extLst>
              <a:ext uri="{FF2B5EF4-FFF2-40B4-BE49-F238E27FC236}">
                <a16:creationId xmlns:a16="http://schemas.microsoft.com/office/drawing/2014/main" id="{F6939B3D-FF98-4237-11B3-420374963555}"/>
              </a:ext>
            </a:extLst>
          </p:cNvPr>
          <p:cNvGrpSpPr/>
          <p:nvPr userDrawn="1"/>
        </p:nvGrpSpPr>
        <p:grpSpPr>
          <a:xfrm>
            <a:off x="7496730" y="367349"/>
            <a:ext cx="4299120" cy="555840"/>
            <a:chOff x="7543800" y="246960"/>
            <a:chExt cx="4299120" cy="555840"/>
          </a:xfrm>
        </p:grpSpPr>
        <p:pic>
          <p:nvPicPr>
            <p:cNvPr id="10" name="Grafik 13">
              <a:extLst>
                <a:ext uri="{FF2B5EF4-FFF2-40B4-BE49-F238E27FC236}">
                  <a16:creationId xmlns:a16="http://schemas.microsoft.com/office/drawing/2014/main" id="{8D29B8E4-7121-D3C2-47E8-5AA4DA347834}"/>
                </a:ext>
              </a:extLst>
            </p:cNvPr>
            <p:cNvPicPr/>
            <p:nvPr/>
          </p:nvPicPr>
          <p:blipFill>
            <a:blip r:embed="rId4"/>
            <a:stretch/>
          </p:blipFill>
          <p:spPr>
            <a:xfrm>
              <a:off x="7543800" y="246960"/>
              <a:ext cx="1905120" cy="5558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" name="Grafik 15" descr="Ein Bild, das Text enthält.&#10;&#10;Automatisch generierte Beschreibung">
              <a:extLst>
                <a:ext uri="{FF2B5EF4-FFF2-40B4-BE49-F238E27FC236}">
                  <a16:creationId xmlns:a16="http://schemas.microsoft.com/office/drawing/2014/main" id="{A15EA8EA-7F93-6CED-0ADC-08AD49A8AE2E}"/>
                </a:ext>
              </a:extLst>
            </p:cNvPr>
            <p:cNvPicPr/>
            <p:nvPr/>
          </p:nvPicPr>
          <p:blipFill>
            <a:blip r:embed="rId5"/>
            <a:srcRect l="9147" t="27840" r="10183" b="34428"/>
            <a:stretch/>
          </p:blipFill>
          <p:spPr>
            <a:xfrm>
              <a:off x="9675360" y="246960"/>
              <a:ext cx="2167560" cy="555840"/>
            </a:xfrm>
            <a:prstGeom prst="rect">
              <a:avLst/>
            </a:prstGeom>
            <a:ln w="0"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9091059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BE6647-6652-6B6B-6735-FC9C0D3BA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E44CF5C-E4C3-4ADE-7252-BBD203DCC7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384B869-831F-D617-A535-E0F93EB4B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Paper ID | Authors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7EE1AA8-5235-B310-9210-B9BCF3AF2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50A44-1D62-4C4D-B35F-CB61E083B8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7341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BB8F39-F07B-480A-6F3A-D2283BC13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29113D1-28D1-8CB3-CC23-10994D1F00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4963" y="1233488"/>
            <a:ext cx="5690699" cy="4932362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FC3D2CB-FDE7-BAEB-4934-E5E281F08D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6260" y="1233489"/>
            <a:ext cx="5690700" cy="4932362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BB17C55-60A8-38C3-60E4-9A09073E2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Paper ID | Authors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6765984-14CE-5B8E-B97A-F4C48D712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50A44-1D62-4C4D-B35F-CB61E083B8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83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DD7E57-C8B6-31FC-A157-068DC9FB5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296864"/>
            <a:ext cx="11522074" cy="823912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B44527-1066-3B9F-3451-443D8C2B28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4963" y="1233488"/>
            <a:ext cx="568483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61298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4CD0D7B-A34C-F19F-ED04-2839F99ECF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34963" y="2057400"/>
            <a:ext cx="5684838" cy="410845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F5EADD5-0C8A-1E9C-4FFF-C02FC489AE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233488"/>
            <a:ext cx="568483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61298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D37BFAE-F34F-ED39-B0B7-6CEA8F0A88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057398"/>
            <a:ext cx="5684838" cy="4108451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67CA7F2-A3CD-3897-1FBA-2847A611B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Paper ID | Authors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7BB898F-2CA0-733F-92B8-8FF02EC59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50A44-1D62-4C4D-B35F-CB61E083B8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231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EF008B-0904-AB14-F7D9-461DD62EA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5D28A40-EA99-E9A5-979D-F3E3C2793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Paper ID | Authors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6841BD2-4595-C202-697E-FBFA68A96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50A44-1D62-4C4D-B35F-CB61E083B8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7581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836D51B-A48D-2E37-10FE-12BEC0E99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Paper ID | Authors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2BEC7F1-6A77-AD5B-7688-CE3FA8EC4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50A44-1D62-4C4D-B35F-CB61E083B8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420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AEAAF27-B529-CA5F-854F-8E48B77B9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296862"/>
            <a:ext cx="11521997" cy="8286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8FCC497-1903-658C-BAB7-9D68D080A6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4799" y="1233489"/>
            <a:ext cx="11522239" cy="49320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237A98E-0CF1-452C-5538-27E8CAF245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42154" y="6356350"/>
            <a:ext cx="62835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pPr algn="l"/>
            <a:r>
              <a:rPr lang="de-DE" dirty="0"/>
              <a:t>Paper ID | </a:t>
            </a:r>
            <a:r>
              <a:rPr lang="de-DE" dirty="0" err="1"/>
              <a:t>Authors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BCFCAEF-4397-885B-0055-DE74C9A52F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25722" y="6356350"/>
            <a:ext cx="14313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tx1"/>
                </a:solidFill>
              </a:defRPr>
            </a:lvl1pPr>
          </a:lstStyle>
          <a:p>
            <a:fld id="{5E150A44-1D62-4C4D-B35F-CB61E083B8F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Gerader Verbinder 7">
            <a:extLst>
              <a:ext uri="{FF2B5EF4-FFF2-40B4-BE49-F238E27FC236}">
                <a16:creationId xmlns:a16="http://schemas.microsoft.com/office/drawing/2014/main" id="{1710434A-0E01-EA97-0E99-F9530A67A7BF}"/>
              </a:ext>
            </a:extLst>
          </p:cNvPr>
          <p:cNvSpPr/>
          <p:nvPr userDrawn="1"/>
        </p:nvSpPr>
        <p:spPr>
          <a:xfrm>
            <a:off x="334800" y="6310080"/>
            <a:ext cx="11522160" cy="360"/>
          </a:xfrm>
          <a:prstGeom prst="line">
            <a:avLst/>
          </a:prstGeom>
          <a:ln w="76200">
            <a:solidFill>
              <a:srgbClr val="61298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" name="Fußzeilenplatzhalter 4">
            <a:extLst>
              <a:ext uri="{FF2B5EF4-FFF2-40B4-BE49-F238E27FC236}">
                <a16:creationId xmlns:a16="http://schemas.microsoft.com/office/drawing/2014/main" id="{9E53B9B3-15BE-EF94-BA4C-CD00A698D898}"/>
              </a:ext>
            </a:extLst>
          </p:cNvPr>
          <p:cNvSpPr txBox="1">
            <a:spLocks/>
          </p:cNvSpPr>
          <p:nvPr userDrawn="1"/>
        </p:nvSpPr>
        <p:spPr>
          <a:xfrm>
            <a:off x="1391138" y="6356350"/>
            <a:ext cx="29151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dirty="0">
                <a:solidFill>
                  <a:schemeClr val="tx1"/>
                </a:solidFill>
              </a:rPr>
              <a:t>IEEE MTT-S Radio &amp; Wireless Week 2026 |</a:t>
            </a:r>
          </a:p>
        </p:txBody>
      </p:sp>
      <p:pic>
        <p:nvPicPr>
          <p:cNvPr id="8" name="Grafik 9">
            <a:extLst>
              <a:ext uri="{FF2B5EF4-FFF2-40B4-BE49-F238E27FC236}">
                <a16:creationId xmlns:a16="http://schemas.microsoft.com/office/drawing/2014/main" id="{CBCD608F-DD41-F61C-1BEC-B4F108B396D2}"/>
              </a:ext>
            </a:extLst>
          </p:cNvPr>
          <p:cNvPicPr/>
          <p:nvPr userDrawn="1"/>
        </p:nvPicPr>
        <p:blipFill>
          <a:blip r:embed="rId8"/>
          <a:stretch/>
        </p:blipFill>
        <p:spPr>
          <a:xfrm>
            <a:off x="334800" y="5905800"/>
            <a:ext cx="972720" cy="76248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4110269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187" userDrawn="1">
          <p15:clr>
            <a:srgbClr val="F26B43"/>
          </p15:clr>
        </p15:guide>
        <p15:guide id="4" pos="211" userDrawn="1">
          <p15:clr>
            <a:srgbClr val="F26B43"/>
          </p15:clr>
        </p15:guide>
        <p15:guide id="5" pos="7469" userDrawn="1">
          <p15:clr>
            <a:srgbClr val="F26B43"/>
          </p15:clr>
        </p15:guide>
        <p15:guide id="6" orient="horz" pos="709" userDrawn="1">
          <p15:clr>
            <a:srgbClr val="F26B43"/>
          </p15:clr>
        </p15:guide>
        <p15:guide id="7" orient="horz" pos="777" userDrawn="1">
          <p15:clr>
            <a:srgbClr val="F26B43"/>
          </p15:clr>
        </p15:guide>
        <p15:guide id="8" orient="horz" pos="388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635942-05BF-75E0-C8DF-C8E477DE3B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Paper Title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896902E-B42B-4B73-09E3-096884A7D6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400" b="1" u="sng" strike="noStrike" spc="-1" dirty="0">
                <a:solidFill>
                  <a:srgbClr val="000000">
                    <a:alpha val="80000"/>
                  </a:srgbClr>
                </a:solidFill>
                <a:latin typeface="Calibri"/>
              </a:rPr>
              <a:t>Jane Doe</a:t>
            </a:r>
            <a:r>
              <a:rPr lang="en-US" sz="2400" b="0" strike="noStrike" spc="-1" dirty="0">
                <a:solidFill>
                  <a:srgbClr val="000000">
                    <a:alpha val="80000"/>
                  </a:srgbClr>
                </a:solidFill>
                <a:latin typeface="Calibri"/>
              </a:rPr>
              <a:t>, John Doe</a:t>
            </a:r>
            <a:endParaRPr lang="en-US" sz="24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400" b="0" strike="noStrike" spc="-1" dirty="0">
                <a:solidFill>
                  <a:srgbClr val="000000">
                    <a:alpha val="80000"/>
                  </a:srgbClr>
                </a:solidFill>
                <a:latin typeface="Calibri"/>
              </a:rPr>
              <a:t>RWW University</a:t>
            </a:r>
            <a:endParaRPr lang="en-US" sz="2400" b="0" strike="noStrike" spc="-1" dirty="0">
              <a:latin typeface="Arial"/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64A6FFD-69BE-C39E-DA74-57AF2D2C8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de-DE"/>
              <a:t>Paper ID | Authors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B87F5F4-84A9-D804-B0C0-316432112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50A44-1D62-4C4D-B35F-CB61E083B8F5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8227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903DFE-0AD4-8D3C-8954-B35F02B86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B269AF6-CF1F-E06C-A40D-6A2BB9C5A4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676403B-4F97-CBB6-BE79-0B0115D81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de-DE" dirty="0"/>
              <a:t>Paper ID | </a:t>
            </a:r>
            <a:r>
              <a:rPr lang="de-DE" dirty="0" err="1"/>
              <a:t>Authors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B00FB30-1DF1-EC71-42CA-7993ADA72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50A44-1D62-4C4D-B35F-CB61E083B8F5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726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Macintosh PowerPoint</Application>
  <PresentationFormat>Breitbild</PresentationFormat>
  <Paragraphs>7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</vt:lpstr>
      <vt:lpstr>Paper Title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Holger Maune</dc:creator>
  <cp:lastModifiedBy>Markus Gardill</cp:lastModifiedBy>
  <cp:revision>16</cp:revision>
  <dcterms:created xsi:type="dcterms:W3CDTF">2025-01-01T19:13:38Z</dcterms:created>
  <dcterms:modified xsi:type="dcterms:W3CDTF">2025-09-24T13:12:38Z</dcterms:modified>
</cp:coreProperties>
</file>